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16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0" y="991082"/>
            <a:ext cx="7560005" cy="94370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2731" y="3879090"/>
            <a:ext cx="1837943" cy="162458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79363" y="3998654"/>
            <a:ext cx="1452245" cy="1241425"/>
          </a:xfrm>
          <a:custGeom>
            <a:avLst/>
            <a:gdLst/>
            <a:ahLst/>
            <a:cxnLst/>
            <a:rect l="l" t="t" r="r" b="b"/>
            <a:pathLst>
              <a:path w="1452245" h="1241425">
                <a:moveTo>
                  <a:pt x="1292453" y="0"/>
                </a:moveTo>
                <a:lnTo>
                  <a:pt x="159423" y="0"/>
                </a:lnTo>
                <a:lnTo>
                  <a:pt x="109032" y="8128"/>
                </a:lnTo>
                <a:lnTo>
                  <a:pt x="65268" y="30762"/>
                </a:lnTo>
                <a:lnTo>
                  <a:pt x="30758" y="65274"/>
                </a:lnTo>
                <a:lnTo>
                  <a:pt x="8127" y="109037"/>
                </a:lnTo>
                <a:lnTo>
                  <a:pt x="0" y="159423"/>
                </a:lnTo>
                <a:lnTo>
                  <a:pt x="0" y="1081468"/>
                </a:lnTo>
                <a:lnTo>
                  <a:pt x="8127" y="1131853"/>
                </a:lnTo>
                <a:lnTo>
                  <a:pt x="30758" y="1175612"/>
                </a:lnTo>
                <a:lnTo>
                  <a:pt x="65268" y="1210120"/>
                </a:lnTo>
                <a:lnTo>
                  <a:pt x="109032" y="1232751"/>
                </a:lnTo>
                <a:lnTo>
                  <a:pt x="159423" y="1240878"/>
                </a:lnTo>
                <a:lnTo>
                  <a:pt x="1292453" y="1240878"/>
                </a:lnTo>
                <a:lnTo>
                  <a:pt x="1342844" y="1232751"/>
                </a:lnTo>
                <a:lnTo>
                  <a:pt x="1386607" y="1210120"/>
                </a:lnTo>
                <a:lnTo>
                  <a:pt x="1421117" y="1175612"/>
                </a:lnTo>
                <a:lnTo>
                  <a:pt x="1443749" y="1131853"/>
                </a:lnTo>
                <a:lnTo>
                  <a:pt x="1451876" y="1081468"/>
                </a:lnTo>
                <a:lnTo>
                  <a:pt x="1451876" y="159423"/>
                </a:lnTo>
                <a:lnTo>
                  <a:pt x="1443749" y="109037"/>
                </a:lnTo>
                <a:lnTo>
                  <a:pt x="1421117" y="65274"/>
                </a:lnTo>
                <a:lnTo>
                  <a:pt x="1386607" y="30762"/>
                </a:lnTo>
                <a:lnTo>
                  <a:pt x="1342844" y="8128"/>
                </a:lnTo>
                <a:lnTo>
                  <a:pt x="1292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1757078" y="7048299"/>
            <a:ext cx="392739" cy="26202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5429859" y="7048299"/>
            <a:ext cx="392741" cy="262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&lt;#&gt;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717" y="5309273"/>
            <a:ext cx="267652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36395" algn="l"/>
              </a:tabLst>
            </a:pPr>
            <a:r>
              <a:rPr sz="1700" b="1" i="1" spc="125" dirty="0">
                <a:solidFill>
                  <a:srgbClr val="009444"/>
                </a:solidFill>
                <a:latin typeface="Meiryo UI"/>
                <a:cs typeface="Meiryo UI"/>
              </a:rPr>
              <a:t>サンクリスピー</a:t>
            </a:r>
            <a:r>
              <a:rPr sz="1700" b="1" i="1" spc="20" dirty="0">
                <a:solidFill>
                  <a:srgbClr val="009444"/>
                </a:solidFill>
                <a:latin typeface="Meiryo UI"/>
                <a:cs typeface="Meiryo UI"/>
              </a:rPr>
              <a:t>ノ</a:t>
            </a:r>
            <a:r>
              <a:rPr sz="1700" b="1" i="1" dirty="0">
                <a:solidFill>
                  <a:srgbClr val="009444"/>
                </a:solidFill>
                <a:latin typeface="Meiryo UI"/>
                <a:cs typeface="Meiryo UI"/>
              </a:rPr>
              <a:t>	</a:t>
            </a:r>
            <a:r>
              <a:rPr sz="2400" b="1" i="1" spc="165" dirty="0">
                <a:solidFill>
                  <a:srgbClr val="009444"/>
                </a:solidFill>
                <a:latin typeface="Meiryo UI"/>
                <a:cs typeface="Meiryo UI"/>
              </a:rPr>
              <a:t>ビアンコ</a:t>
            </a:r>
            <a:endParaRPr sz="2400" dirty="0">
              <a:latin typeface="Meiryo UI"/>
              <a:cs typeface="Meiryo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4" name="object 4"/>
            <p:cNvSpPr/>
            <p:nvPr/>
          </p:nvSpPr>
          <p:spPr>
            <a:xfrm>
              <a:off x="645417" y="5764015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84" y="0"/>
                  </a:lnTo>
                </a:path>
              </a:pathLst>
            </a:custGeom>
            <a:ln w="76200">
              <a:solidFill>
                <a:srgbClr val="7F8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213063" y="2555786"/>
              <a:ext cx="1208251" cy="26169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60005" y="7482802"/>
                  </a:moveTo>
                  <a:lnTo>
                    <a:pt x="0" y="7482802"/>
                  </a:lnTo>
                  <a:lnTo>
                    <a:pt x="0" y="10692003"/>
                  </a:lnTo>
                  <a:lnTo>
                    <a:pt x="7560005" y="10692003"/>
                  </a:lnTo>
                  <a:lnTo>
                    <a:pt x="7560005" y="7482802"/>
                  </a:lnTo>
                  <a:close/>
                </a:path>
                <a:path w="7560309" h="10692130">
                  <a:moveTo>
                    <a:pt x="7560005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7560005" y="2032000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3556" y="2389065"/>
              <a:ext cx="1743481" cy="14751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20636" y="4327004"/>
              <a:ext cx="520482" cy="8022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70156" y="4116616"/>
              <a:ext cx="824964" cy="138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168622" y="3879090"/>
              <a:ext cx="1837940" cy="16245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25250" y="3998654"/>
              <a:ext cx="1452245" cy="1241425"/>
            </a:xfrm>
            <a:custGeom>
              <a:avLst/>
              <a:gdLst/>
              <a:ahLst/>
              <a:cxnLst/>
              <a:rect l="l" t="t" r="r" b="b"/>
              <a:pathLst>
                <a:path w="1452245" h="1241425">
                  <a:moveTo>
                    <a:pt x="1292453" y="0"/>
                  </a:moveTo>
                  <a:lnTo>
                    <a:pt x="159410" y="0"/>
                  </a:lnTo>
                  <a:lnTo>
                    <a:pt x="109030" y="8128"/>
                  </a:lnTo>
                  <a:lnTo>
                    <a:pt x="65271" y="30762"/>
                  </a:lnTo>
                  <a:lnTo>
                    <a:pt x="30761" y="65274"/>
                  </a:lnTo>
                  <a:lnTo>
                    <a:pt x="8128" y="109037"/>
                  </a:lnTo>
                  <a:lnTo>
                    <a:pt x="0" y="159423"/>
                  </a:lnTo>
                  <a:lnTo>
                    <a:pt x="0" y="1081468"/>
                  </a:lnTo>
                  <a:lnTo>
                    <a:pt x="8128" y="1131853"/>
                  </a:lnTo>
                  <a:lnTo>
                    <a:pt x="30761" y="1175612"/>
                  </a:lnTo>
                  <a:lnTo>
                    <a:pt x="65271" y="1210120"/>
                  </a:lnTo>
                  <a:lnTo>
                    <a:pt x="109030" y="1232751"/>
                  </a:lnTo>
                  <a:lnTo>
                    <a:pt x="159410" y="1240878"/>
                  </a:lnTo>
                  <a:lnTo>
                    <a:pt x="1292453" y="1240878"/>
                  </a:lnTo>
                  <a:lnTo>
                    <a:pt x="1342844" y="1232751"/>
                  </a:lnTo>
                  <a:lnTo>
                    <a:pt x="1386607" y="1210120"/>
                  </a:lnTo>
                  <a:lnTo>
                    <a:pt x="1421117" y="1175612"/>
                  </a:lnTo>
                  <a:lnTo>
                    <a:pt x="1443749" y="1131853"/>
                  </a:lnTo>
                  <a:lnTo>
                    <a:pt x="1451876" y="1081468"/>
                  </a:lnTo>
                  <a:lnTo>
                    <a:pt x="1451876" y="159423"/>
                  </a:lnTo>
                  <a:lnTo>
                    <a:pt x="1443749" y="109037"/>
                  </a:lnTo>
                  <a:lnTo>
                    <a:pt x="1421117" y="65274"/>
                  </a:lnTo>
                  <a:lnTo>
                    <a:pt x="1386607" y="30762"/>
                  </a:lnTo>
                  <a:lnTo>
                    <a:pt x="1342844" y="8128"/>
                  </a:lnTo>
                  <a:lnTo>
                    <a:pt x="129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7438" y="5880606"/>
            <a:ext cx="2575560" cy="9537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2275" marR="586105" indent="-377825">
              <a:lnSpc>
                <a:spcPct val="101800"/>
              </a:lnSpc>
              <a:spcBef>
                <a:spcPts val="80"/>
              </a:spcBef>
            </a:pP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品種</a:t>
            </a:r>
            <a:r>
              <a:rPr lang="ja-JP" altLang="en-US"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　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トレッビアーノ主体にシャルドネ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、 ピ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ノ</a:t>
            </a:r>
            <a:r>
              <a:rPr sz="900" b="1" i="1" spc="-3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・</a:t>
            </a:r>
            <a:r>
              <a:rPr sz="900" b="1" i="1" spc="-3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ビアンコをブレンド</a:t>
            </a:r>
            <a:endParaRPr sz="900" dirty="0">
              <a:latin typeface="Meiryo UI"/>
              <a:cs typeface="Meiryo UI"/>
            </a:endParaRPr>
          </a:p>
          <a:p>
            <a:pPr marL="45085">
              <a:lnSpc>
                <a:spcPct val="100000"/>
              </a:lnSpc>
              <a:spcBef>
                <a:spcPts val="90"/>
              </a:spcBef>
            </a:pP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産地</a:t>
            </a:r>
            <a:r>
              <a:rPr lang="ja-JP" altLang="en-US"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　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イタリ</a:t>
            </a:r>
            <a:r>
              <a:rPr sz="900" b="1" i="1" dirty="0" err="1" smtClean="0">
                <a:solidFill>
                  <a:srgbClr val="231F20"/>
                </a:solidFill>
                <a:latin typeface="Meiryo UI"/>
                <a:cs typeface="Meiryo UI"/>
              </a:rPr>
              <a:t>ア</a:t>
            </a:r>
            <a:r>
              <a:rPr sz="900" b="1" i="1" spc="80" dirty="0" smtClean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/</a:t>
            </a:r>
            <a:r>
              <a:rPr sz="900" b="1" i="1" spc="8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エミーリ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ア</a:t>
            </a:r>
            <a:r>
              <a:rPr sz="900" b="1" i="1" spc="-4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・</a:t>
            </a:r>
            <a:r>
              <a:rPr sz="900" b="1" i="1" spc="-4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ロマーニャ</a:t>
            </a:r>
            <a:endParaRPr sz="900" dirty="0">
              <a:latin typeface="Meiryo UI"/>
              <a:cs typeface="Meiryo UI"/>
            </a:endParaRPr>
          </a:p>
          <a:p>
            <a:pPr marL="12700" marR="5080" algn="just">
              <a:lnSpc>
                <a:spcPct val="101800"/>
              </a:lnSpc>
              <a:spcBef>
                <a:spcPts val="655"/>
              </a:spcBef>
            </a:pP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明るく淡い麦わら色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r>
              <a:rPr sz="900" b="1" i="1" spc="11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フレッシュでデリケートな香り、 柔らかな舌触り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、</a:t>
            </a:r>
            <a:r>
              <a:rPr sz="900" b="1" i="1" spc="135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調和のとれたやや辛口の味わい。 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軽くて持ち運び便利</a:t>
            </a:r>
            <a:r>
              <a:rPr lang="ja-JP" altLang="en-US" sz="900" b="1" spc="55" dirty="0" smtClean="0">
                <a:solidFill>
                  <a:srgbClr val="231F20"/>
                </a:solidFill>
                <a:latin typeface="Meiryo UI"/>
                <a:cs typeface="Meiryo UI"/>
              </a:rPr>
              <a:t>！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飲み切りサイズ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8609" y="5309273"/>
            <a:ext cx="239331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36395" algn="l"/>
              </a:tabLst>
            </a:pPr>
            <a:r>
              <a:rPr sz="1700" b="1" i="1" spc="125" dirty="0">
                <a:solidFill>
                  <a:srgbClr val="ED1C24"/>
                </a:solidFill>
                <a:latin typeface="Meiryo UI"/>
                <a:cs typeface="Meiryo UI"/>
              </a:rPr>
              <a:t>サンクリスピー</a:t>
            </a:r>
            <a:r>
              <a:rPr sz="1700" b="1" i="1" spc="20" dirty="0">
                <a:solidFill>
                  <a:srgbClr val="ED1C24"/>
                </a:solidFill>
                <a:latin typeface="Meiryo UI"/>
                <a:cs typeface="Meiryo UI"/>
              </a:rPr>
              <a:t>ノ</a:t>
            </a:r>
            <a:r>
              <a:rPr sz="1700" b="1" i="1" dirty="0">
                <a:solidFill>
                  <a:srgbClr val="ED1C24"/>
                </a:solidFill>
                <a:latin typeface="Meiryo UI"/>
                <a:cs typeface="Meiryo UI"/>
              </a:rPr>
              <a:t>	</a:t>
            </a:r>
            <a:r>
              <a:rPr sz="2400" b="1" i="1" spc="165" dirty="0">
                <a:solidFill>
                  <a:srgbClr val="ED1C24"/>
                </a:solidFill>
                <a:latin typeface="Meiryo UI"/>
                <a:cs typeface="Meiryo UI"/>
              </a:rPr>
              <a:t>ロッソ</a:t>
            </a:r>
            <a:endParaRPr sz="2400">
              <a:latin typeface="Meiryo UI"/>
              <a:cs typeface="Meiryo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79447" y="2389065"/>
            <a:ext cx="2880360" cy="4938395"/>
            <a:chOff x="4179447" y="2389065"/>
            <a:chExt cx="2880360" cy="4938395"/>
          </a:xfrm>
        </p:grpSpPr>
        <p:sp>
          <p:nvSpPr>
            <p:cNvPr id="16" name="object 16"/>
            <p:cNvSpPr/>
            <p:nvPr/>
          </p:nvSpPr>
          <p:spPr>
            <a:xfrm>
              <a:off x="4291309" y="5764016"/>
              <a:ext cx="2628265" cy="0"/>
            </a:xfrm>
            <a:custGeom>
              <a:avLst/>
              <a:gdLst/>
              <a:ahLst/>
              <a:cxnLst/>
              <a:rect l="l" t="t" r="r" b="b"/>
              <a:pathLst>
                <a:path w="2628265">
                  <a:moveTo>
                    <a:pt x="0" y="0"/>
                  </a:moveTo>
                  <a:lnTo>
                    <a:pt x="2627884" y="0"/>
                  </a:lnTo>
                </a:path>
              </a:pathLst>
            </a:custGeom>
            <a:ln w="76200">
              <a:solidFill>
                <a:srgbClr val="7F8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179447" y="2389065"/>
              <a:ext cx="1743481" cy="14751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501680" y="4359389"/>
              <a:ext cx="1052241" cy="8063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23037" y="4103916"/>
              <a:ext cx="824965" cy="138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5838743" y="2550442"/>
              <a:ext cx="1220767" cy="25918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76026" y="7031316"/>
              <a:ext cx="508000" cy="296545"/>
            </a:xfrm>
            <a:custGeom>
              <a:avLst/>
              <a:gdLst/>
              <a:ahLst/>
              <a:cxnLst/>
              <a:rect l="l" t="t" r="r" b="b"/>
              <a:pathLst>
                <a:path w="508000" h="296545">
                  <a:moveTo>
                    <a:pt x="507809" y="0"/>
                  </a:moveTo>
                  <a:lnTo>
                    <a:pt x="0" y="0"/>
                  </a:lnTo>
                  <a:lnTo>
                    <a:pt x="0" y="295973"/>
                  </a:lnTo>
                  <a:lnTo>
                    <a:pt x="507809" y="295973"/>
                  </a:lnTo>
                  <a:lnTo>
                    <a:pt x="507809" y="0"/>
                  </a:lnTo>
                  <a:close/>
                </a:path>
              </a:pathLst>
            </a:custGeom>
            <a:solidFill>
              <a:srgbClr val="6D2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83835" y="7031316"/>
              <a:ext cx="508000" cy="296545"/>
            </a:xfrm>
            <a:custGeom>
              <a:avLst/>
              <a:gdLst/>
              <a:ahLst/>
              <a:cxnLst/>
              <a:rect l="l" t="t" r="r" b="b"/>
              <a:pathLst>
                <a:path w="508000" h="296545">
                  <a:moveTo>
                    <a:pt x="507822" y="0"/>
                  </a:moveTo>
                  <a:lnTo>
                    <a:pt x="0" y="0"/>
                  </a:lnTo>
                  <a:lnTo>
                    <a:pt x="0" y="295973"/>
                  </a:lnTo>
                  <a:lnTo>
                    <a:pt x="507822" y="295973"/>
                  </a:lnTo>
                  <a:lnTo>
                    <a:pt x="50782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63323" y="5880606"/>
            <a:ext cx="2606675" cy="10680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2275" marR="662305" indent="-377825">
              <a:lnSpc>
                <a:spcPct val="101800"/>
              </a:lnSpc>
              <a:spcBef>
                <a:spcPts val="80"/>
              </a:spcBef>
            </a:pP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品種</a:t>
            </a:r>
            <a:r>
              <a:rPr lang="ja-JP" altLang="en-US"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　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サンジョベーゼ主体にメルロ</a:t>
            </a:r>
            <a:r>
              <a:rPr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ー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、 カベルネをブレンド</a:t>
            </a:r>
            <a:endParaRPr sz="900" dirty="0">
              <a:latin typeface="Meiryo UI"/>
              <a:cs typeface="Meiryo UI"/>
            </a:endParaRPr>
          </a:p>
          <a:p>
            <a:pPr marL="45085">
              <a:lnSpc>
                <a:spcPct val="100000"/>
              </a:lnSpc>
              <a:spcBef>
                <a:spcPts val="90"/>
              </a:spcBef>
            </a:pP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産地</a:t>
            </a:r>
            <a:r>
              <a:rPr lang="ja-JP" altLang="en-US"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　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イタリ</a:t>
            </a:r>
            <a:r>
              <a:rPr sz="900" b="1" i="1" dirty="0" err="1" smtClean="0">
                <a:solidFill>
                  <a:srgbClr val="231F20"/>
                </a:solidFill>
                <a:latin typeface="Meiryo UI"/>
                <a:cs typeface="Meiryo UI"/>
              </a:rPr>
              <a:t>ア</a:t>
            </a:r>
            <a:r>
              <a:rPr sz="900" b="1" i="1" spc="80" dirty="0" smtClean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/</a:t>
            </a:r>
            <a:r>
              <a:rPr sz="900" b="1" i="1" spc="8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エミーリ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ア</a:t>
            </a:r>
            <a:r>
              <a:rPr sz="900" b="1" i="1" spc="-4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・</a:t>
            </a:r>
            <a:r>
              <a:rPr sz="900" b="1" i="1" spc="-4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ロマーニャ</a:t>
            </a:r>
            <a:endParaRPr sz="900" dirty="0">
              <a:latin typeface="Meiryo UI"/>
              <a:cs typeface="Meiryo UI"/>
            </a:endParaRPr>
          </a:p>
          <a:p>
            <a:pPr marL="12700" marR="5080" algn="just">
              <a:lnSpc>
                <a:spcPct val="101800"/>
              </a:lnSpc>
              <a:spcBef>
                <a:spcPts val="455"/>
              </a:spcBef>
            </a:pP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スミレの花を思わせるデリケートな香り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r>
              <a:rPr sz="900" b="1" i="1" spc="11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フルーティー で調和のとれたコクのある辛口</a:t>
            </a:r>
            <a:r>
              <a:rPr sz="900" b="1" i="1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r>
              <a:rPr sz="900" b="1" i="1" spc="110" dirty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料理や場所を選ば</a:t>
            </a:r>
            <a:r>
              <a:rPr sz="900" b="1" i="1" spc="55" dirty="0" smtClean="0">
                <a:solidFill>
                  <a:srgbClr val="231F20"/>
                </a:solidFill>
                <a:latin typeface="Meiryo UI"/>
                <a:cs typeface="Meiryo UI"/>
              </a:rPr>
              <a:t> 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ないおおらかな味わい。</a:t>
            </a:r>
            <a:endParaRPr sz="900" dirty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軽くて持ち運び便利</a:t>
            </a:r>
            <a:r>
              <a:rPr lang="ja-JP" altLang="en-US" sz="900" b="1" spc="55" dirty="0" smtClean="0">
                <a:solidFill>
                  <a:srgbClr val="231F20"/>
                </a:solidFill>
                <a:latin typeface="Meiryo UI"/>
                <a:cs typeface="Meiryo UI"/>
              </a:rPr>
              <a:t>！</a:t>
            </a:r>
            <a:r>
              <a:rPr sz="900" b="1" i="1" spc="55" dirty="0" err="1" smtClean="0">
                <a:solidFill>
                  <a:srgbClr val="231F20"/>
                </a:solidFill>
                <a:latin typeface="Meiryo UI"/>
                <a:cs typeface="Meiryo UI"/>
              </a:rPr>
              <a:t>飲み切りサイズ</a:t>
            </a:r>
            <a:r>
              <a:rPr sz="900" b="1" i="1" spc="55" dirty="0">
                <a:solidFill>
                  <a:srgbClr val="231F20"/>
                </a:solidFill>
                <a:latin typeface="Meiryo UI"/>
                <a:cs typeface="Meiryo UI"/>
              </a:rPr>
              <a:t>。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4493" y="7066391"/>
            <a:ext cx="19431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25" dirty="0">
                <a:solidFill>
                  <a:srgbClr val="FFFFFF"/>
                </a:solidFill>
                <a:latin typeface="ＭＳ Ｐ明朝"/>
                <a:cs typeface="ＭＳ Ｐ明朝"/>
              </a:rPr>
              <a:t>赤</a:t>
            </a:r>
            <a:endParaRPr sz="1300">
              <a:latin typeface="ＭＳ Ｐ明朝"/>
              <a:cs typeface="ＭＳ Ｐ明朝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2378" y="7031317"/>
            <a:ext cx="3961129" cy="296545"/>
            <a:chOff x="642378" y="7031317"/>
            <a:chExt cx="3961129" cy="296545"/>
          </a:xfrm>
        </p:grpSpPr>
        <p:pic>
          <p:nvPicPr>
            <p:cNvPr id="26" name="object 26"/>
            <p:cNvPicPr/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4440343" y="7105293"/>
              <a:ext cx="163004" cy="1597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2378" y="7031317"/>
              <a:ext cx="508000" cy="296545"/>
            </a:xfrm>
            <a:custGeom>
              <a:avLst/>
              <a:gdLst/>
              <a:ahLst/>
              <a:cxnLst/>
              <a:rect l="l" t="t" r="r" b="b"/>
              <a:pathLst>
                <a:path w="508000" h="296545">
                  <a:moveTo>
                    <a:pt x="507809" y="0"/>
                  </a:moveTo>
                  <a:lnTo>
                    <a:pt x="0" y="0"/>
                  </a:lnTo>
                  <a:lnTo>
                    <a:pt x="0" y="295973"/>
                  </a:lnTo>
                  <a:lnTo>
                    <a:pt x="507809" y="295973"/>
                  </a:lnTo>
                  <a:lnTo>
                    <a:pt x="50780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0188" y="7031317"/>
              <a:ext cx="508000" cy="296545"/>
            </a:xfrm>
            <a:custGeom>
              <a:avLst/>
              <a:gdLst/>
              <a:ahLst/>
              <a:cxnLst/>
              <a:rect l="l" t="t" r="r" b="b"/>
              <a:pathLst>
                <a:path w="508000" h="296545">
                  <a:moveTo>
                    <a:pt x="507822" y="0"/>
                  </a:moveTo>
                  <a:lnTo>
                    <a:pt x="0" y="0"/>
                  </a:lnTo>
                  <a:lnTo>
                    <a:pt x="0" y="295973"/>
                  </a:lnTo>
                  <a:lnTo>
                    <a:pt x="507822" y="295973"/>
                  </a:lnTo>
                  <a:lnTo>
                    <a:pt x="507822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46097" y="7084339"/>
            <a:ext cx="4006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ＭＳ Ｐ明朝"/>
                <a:cs typeface="ＭＳ Ｐ明朝"/>
              </a:rPr>
              <a:t>250ｍｌ</a:t>
            </a:r>
            <a:endParaRPr sz="1100">
              <a:latin typeface="ＭＳ Ｐ明朝"/>
              <a:cs typeface="ＭＳ Ｐ明朝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0835" y="7066391"/>
            <a:ext cx="19431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25" dirty="0">
                <a:solidFill>
                  <a:srgbClr val="FFFFFF"/>
                </a:solidFill>
                <a:latin typeface="ＭＳ Ｐ明朝"/>
                <a:cs typeface="ＭＳ Ｐ明朝"/>
              </a:rPr>
              <a:t>白</a:t>
            </a:r>
            <a:endParaRPr sz="1300">
              <a:latin typeface="ＭＳ Ｐ明朝"/>
              <a:cs typeface="ＭＳ Ｐ明朝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screen"/>
          <a:stretch>
            <a:fillRect/>
          </a:stretch>
        </p:blipFill>
        <p:spPr>
          <a:xfrm>
            <a:off x="833023" y="7107925"/>
            <a:ext cx="120205" cy="15928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212453" y="7084339"/>
            <a:ext cx="4006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ＭＳ Ｐ明朝"/>
                <a:cs typeface="ＭＳ Ｐ明朝"/>
              </a:rPr>
              <a:t>250ｍｌ</a:t>
            </a:r>
            <a:endParaRPr sz="1100">
              <a:latin typeface="ＭＳ Ｐ明朝"/>
              <a:cs typeface="ＭＳ Ｐ明朝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1304353"/>
            <a:ext cx="7560309" cy="6912609"/>
            <a:chOff x="0" y="1304353"/>
            <a:chExt cx="7560309" cy="6912609"/>
          </a:xfrm>
        </p:grpSpPr>
        <p:sp>
          <p:nvSpPr>
            <p:cNvPr id="34" name="object 34"/>
            <p:cNvSpPr/>
            <p:nvPr/>
          </p:nvSpPr>
          <p:spPr>
            <a:xfrm>
              <a:off x="0" y="1304353"/>
              <a:ext cx="4137660" cy="6912609"/>
            </a:xfrm>
            <a:custGeom>
              <a:avLst/>
              <a:gdLst/>
              <a:ahLst/>
              <a:cxnLst/>
              <a:rect l="l" t="t" r="r" b="b"/>
              <a:pathLst>
                <a:path w="4137660" h="6912609">
                  <a:moveTo>
                    <a:pt x="521169" y="0"/>
                  </a:moveTo>
                  <a:lnTo>
                    <a:pt x="0" y="0"/>
                  </a:lnTo>
                  <a:lnTo>
                    <a:pt x="0" y="6629476"/>
                  </a:lnTo>
                  <a:lnTo>
                    <a:pt x="521169" y="6629476"/>
                  </a:lnTo>
                  <a:lnTo>
                    <a:pt x="521169" y="0"/>
                  </a:lnTo>
                  <a:close/>
                </a:path>
                <a:path w="4137660" h="6912609">
                  <a:moveTo>
                    <a:pt x="4137050" y="282600"/>
                  </a:moveTo>
                  <a:lnTo>
                    <a:pt x="3422942" y="282600"/>
                  </a:lnTo>
                  <a:lnTo>
                    <a:pt x="3422942" y="6912076"/>
                  </a:lnTo>
                  <a:lnTo>
                    <a:pt x="4137050" y="6912076"/>
                  </a:lnTo>
                  <a:lnTo>
                    <a:pt x="4137050" y="2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7054" y="1586954"/>
              <a:ext cx="543560" cy="6630034"/>
            </a:xfrm>
            <a:custGeom>
              <a:avLst/>
              <a:gdLst/>
              <a:ahLst/>
              <a:cxnLst/>
              <a:rect l="l" t="t" r="r" b="b"/>
              <a:pathLst>
                <a:path w="543559" h="6630034">
                  <a:moveTo>
                    <a:pt x="542950" y="0"/>
                  </a:moveTo>
                  <a:lnTo>
                    <a:pt x="0" y="0"/>
                  </a:lnTo>
                  <a:lnTo>
                    <a:pt x="0" y="6629476"/>
                  </a:lnTo>
                  <a:lnTo>
                    <a:pt x="542950" y="6629476"/>
                  </a:lnTo>
                  <a:lnTo>
                    <a:pt x="54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37050" y="2057400"/>
              <a:ext cx="2880360" cy="5400040"/>
            </a:xfrm>
            <a:custGeom>
              <a:avLst/>
              <a:gdLst/>
              <a:ahLst/>
              <a:cxnLst/>
              <a:rect l="l" t="t" r="r" b="b"/>
              <a:pathLst>
                <a:path w="2880359" h="5400040">
                  <a:moveTo>
                    <a:pt x="2879991" y="5400001"/>
                  </a:moveTo>
                  <a:lnTo>
                    <a:pt x="0" y="5400001"/>
                  </a:lnTo>
                  <a:lnTo>
                    <a:pt x="0" y="0"/>
                  </a:lnTo>
                  <a:lnTo>
                    <a:pt x="2879991" y="0"/>
                  </a:lnTo>
                  <a:lnTo>
                    <a:pt x="2879991" y="5400001"/>
                  </a:lnTo>
                  <a:close/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2950" y="2057400"/>
              <a:ext cx="2880360" cy="5400040"/>
            </a:xfrm>
            <a:custGeom>
              <a:avLst/>
              <a:gdLst/>
              <a:ahLst/>
              <a:cxnLst/>
              <a:rect l="l" t="t" r="r" b="b"/>
              <a:pathLst>
                <a:path w="2880360" h="5400040">
                  <a:moveTo>
                    <a:pt x="2879991" y="5400001"/>
                  </a:moveTo>
                  <a:lnTo>
                    <a:pt x="0" y="5400001"/>
                  </a:lnTo>
                  <a:lnTo>
                    <a:pt x="0" y="0"/>
                  </a:lnTo>
                  <a:lnTo>
                    <a:pt x="2879991" y="0"/>
                  </a:lnTo>
                  <a:lnTo>
                    <a:pt x="2879991" y="5400001"/>
                  </a:lnTo>
                  <a:close/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AB7288D5-FD07-4E29-B161-186B44E25C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50" y="2060262"/>
            <a:ext cx="2880360" cy="22049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xmlns="" id="{50CAA8D8-0EB6-43F5-AF5F-E6B1F52D5C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530" y="2060262"/>
            <a:ext cx="2868767" cy="220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縦ＰＯＰ15×8cm＿サンクリスピーノ250赤白A</dc:title>
  <cp:lastModifiedBy>Administrator</cp:lastModifiedBy>
  <cp:revision>4</cp:revision>
  <dcterms:created xsi:type="dcterms:W3CDTF">2021-02-12T04:33:06Z</dcterms:created>
  <dcterms:modified xsi:type="dcterms:W3CDTF">2021-02-12T04:50:57Z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Adobe Illustrator 25.1 (Windows)</vt:lpwstr>
  </property>
  <property fmtid="{D5CDD505-2E9C-101B-9397-08002B2CF9AE}" pid="4" name="LastSaved">
    <vt:filetime>2021-02-12T00:00:00Z</vt:filetime>
  </property>
</Properties>
</file>